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0033CC"/>
    <a:srgbClr val="9900FF"/>
    <a:srgbClr val="DDD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4" d="100"/>
          <a:sy n="114" d="100"/>
        </p:scale>
        <p:origin x="221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FB35F86-670B-4A75-BF39-4E3CCBF478B7}" type="datetimeFigureOut">
              <a:rPr lang="en-US" smtClean="0"/>
              <a:pPr/>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9E238-482F-47C9-A023-3A2156935E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B35F86-670B-4A75-BF39-4E3CCBF478B7}" type="datetimeFigureOut">
              <a:rPr lang="en-US" smtClean="0"/>
              <a:pPr/>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9E238-482F-47C9-A023-3A2156935E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B35F86-670B-4A75-BF39-4E3CCBF478B7}" type="datetimeFigureOut">
              <a:rPr lang="en-US" smtClean="0"/>
              <a:pPr/>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9E238-482F-47C9-A023-3A2156935E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B35F86-670B-4A75-BF39-4E3CCBF478B7}" type="datetimeFigureOut">
              <a:rPr lang="en-US" smtClean="0"/>
              <a:pPr/>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9E238-482F-47C9-A023-3A2156935E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B35F86-670B-4A75-BF39-4E3CCBF478B7}" type="datetimeFigureOut">
              <a:rPr lang="en-US" smtClean="0"/>
              <a:pPr/>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9E238-482F-47C9-A023-3A2156935E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FB35F86-670B-4A75-BF39-4E3CCBF478B7}" type="datetimeFigureOut">
              <a:rPr lang="en-US" smtClean="0"/>
              <a:pPr/>
              <a:t>8/31/2023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B9E238-482F-47C9-A023-3A2156935E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FB35F86-670B-4A75-BF39-4E3CCBF478B7}" type="datetimeFigureOut">
              <a:rPr lang="en-US" smtClean="0"/>
              <a:pPr/>
              <a:t>8/31/2023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B9E238-482F-47C9-A023-3A2156935E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B35F86-670B-4A75-BF39-4E3CCBF478B7}" type="datetimeFigureOut">
              <a:rPr lang="en-US" smtClean="0"/>
              <a:pPr/>
              <a:t>8/31/2023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B9E238-482F-47C9-A023-3A2156935E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B35F86-670B-4A75-BF39-4E3CCBF478B7}" type="datetimeFigureOut">
              <a:rPr lang="en-US" smtClean="0"/>
              <a:pPr/>
              <a:t>8/31/2023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B9E238-482F-47C9-A023-3A2156935E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B35F86-670B-4A75-BF39-4E3CCBF478B7}" type="datetimeFigureOut">
              <a:rPr lang="en-US" smtClean="0"/>
              <a:pPr/>
              <a:t>8/31/2023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B9E238-482F-47C9-A023-3A2156935E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B35F86-670B-4A75-BF39-4E3CCBF478B7}" type="datetimeFigureOut">
              <a:rPr lang="en-US" smtClean="0"/>
              <a:pPr/>
              <a:t>8/31/2023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B9E238-482F-47C9-A023-3A2156935E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98000">
              <a:schemeClr val="bg1">
                <a:lumMod val="85000"/>
              </a:schemeClr>
            </a:gs>
            <a:gs pos="100000">
              <a:schemeClr val="bg1">
                <a:shade val="30000"/>
                <a:satMod val="20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35F86-670B-4A75-BF39-4E3CCBF478B7}" type="datetimeFigureOut">
              <a:rPr lang="en-US" smtClean="0"/>
              <a:pPr/>
              <a:t>8/31/2023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B9E238-482F-47C9-A023-3A2156935E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lifethroughamathematicianseyes.files.wordpress.com/2014/05/nebula_2.jpg"/>
          <p:cNvPicPr>
            <a:picLocks noChangeAspect="1" noChangeArrowheads="1"/>
          </p:cNvPicPr>
          <p:nvPr/>
        </p:nvPicPr>
        <p:blipFill>
          <a:blip r:embed="rId2" cstate="print"/>
          <a:srcRect/>
          <a:stretch>
            <a:fillRect/>
          </a:stretch>
        </p:blipFill>
        <p:spPr bwMode="auto">
          <a:xfrm>
            <a:off x="0" y="0"/>
            <a:ext cx="9144000" cy="1219200"/>
          </a:xfrm>
          <a:prstGeom prst="rect">
            <a:avLst/>
          </a:prstGeom>
          <a:noFill/>
        </p:spPr>
      </p:pic>
      <p:sp>
        <p:nvSpPr>
          <p:cNvPr id="11" name="TextBox 10"/>
          <p:cNvSpPr txBox="1"/>
          <p:nvPr/>
        </p:nvSpPr>
        <p:spPr>
          <a:xfrm>
            <a:off x="531966" y="1456"/>
            <a:ext cx="8153400" cy="923330"/>
          </a:xfrm>
          <a:prstGeom prst="rect">
            <a:avLst/>
          </a:prstGeom>
          <a:noFill/>
          <a:ln>
            <a:noFill/>
          </a:ln>
        </p:spPr>
        <p:txBody>
          <a:bodyPr wrap="square" rtlCol="0">
            <a:spAutoFit/>
          </a:bodyPr>
          <a:lstStyle/>
          <a:p>
            <a:pPr algn="ctr"/>
            <a:r>
              <a:rPr lang="en-US" sz="5400" dirty="0">
                <a:ln w="28575">
                  <a:solidFill>
                    <a:schemeClr val="accent4">
                      <a:lumMod val="75000"/>
                    </a:schemeClr>
                  </a:solidFill>
                </a:ln>
                <a:solidFill>
                  <a:srgbClr val="CCECFF"/>
                </a:solidFill>
                <a:latin typeface="Berlin Sans FB Demi" pitchFamily="34" charset="0"/>
              </a:rPr>
              <a:t>Across the Universe</a:t>
            </a:r>
          </a:p>
        </p:txBody>
      </p:sp>
      <p:sp>
        <p:nvSpPr>
          <p:cNvPr id="12" name="TextBox 11"/>
          <p:cNvSpPr txBox="1"/>
          <p:nvPr/>
        </p:nvSpPr>
        <p:spPr>
          <a:xfrm>
            <a:off x="40262" y="915834"/>
            <a:ext cx="1788538" cy="307777"/>
          </a:xfrm>
          <a:prstGeom prst="rect">
            <a:avLst/>
          </a:prstGeom>
          <a:noFill/>
          <a:ln>
            <a:noFill/>
          </a:ln>
        </p:spPr>
        <p:txBody>
          <a:bodyPr wrap="square" rtlCol="0">
            <a:spAutoFit/>
          </a:bodyPr>
          <a:lstStyle/>
          <a:p>
            <a:r>
              <a:rPr lang="en-US" sz="1400" dirty="0">
                <a:solidFill>
                  <a:srgbClr val="CCECFF"/>
                </a:solidFill>
                <a:latin typeface="Berlin Sans FB Demi" pitchFamily="34" charset="0"/>
              </a:rPr>
              <a:t>GAVRT Newsletter</a:t>
            </a:r>
          </a:p>
        </p:txBody>
      </p:sp>
      <p:sp>
        <p:nvSpPr>
          <p:cNvPr id="13" name="TextBox 12"/>
          <p:cNvSpPr txBox="1"/>
          <p:nvPr/>
        </p:nvSpPr>
        <p:spPr>
          <a:xfrm>
            <a:off x="7772400" y="912966"/>
            <a:ext cx="1337096" cy="307777"/>
          </a:xfrm>
          <a:prstGeom prst="rect">
            <a:avLst/>
          </a:prstGeom>
          <a:noFill/>
        </p:spPr>
        <p:txBody>
          <a:bodyPr wrap="square" rtlCol="0">
            <a:spAutoFit/>
          </a:bodyPr>
          <a:lstStyle/>
          <a:p>
            <a:pPr algn="r"/>
            <a:r>
              <a:rPr lang="en-US" sz="1400" dirty="0">
                <a:solidFill>
                  <a:srgbClr val="CCECFF"/>
                </a:solidFill>
                <a:latin typeface="Berlin Sans FB Demi" pitchFamily="34" charset="0"/>
              </a:rPr>
              <a:t>Summer 2023</a:t>
            </a:r>
          </a:p>
        </p:txBody>
      </p:sp>
      <p:pic>
        <p:nvPicPr>
          <p:cNvPr id="3" name="Picture 2" descr="A group of people posing for a photo&#10;&#10;Description automatically generated">
            <a:extLst>
              <a:ext uri="{FF2B5EF4-FFF2-40B4-BE49-F238E27FC236}">
                <a16:creationId xmlns:a16="http://schemas.microsoft.com/office/drawing/2014/main" id="{7B4AAAA7-41AE-CBDF-D536-505AA58D25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65" y="1250659"/>
            <a:ext cx="2305840" cy="174970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descr="A group of people standing in front of a building&#10;&#10;Description automatically generated">
            <a:extLst>
              <a:ext uri="{FF2B5EF4-FFF2-40B4-BE49-F238E27FC236}">
                <a16:creationId xmlns:a16="http://schemas.microsoft.com/office/drawing/2014/main" id="{B0260674-B6F9-429E-3AE3-D98D2F46E0D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4646596"/>
            <a:ext cx="2166279" cy="1921490"/>
          </a:xfrm>
          <a:prstGeom prst="rect">
            <a:avLst/>
          </a:prstGeom>
          <a:ln w="228600" cap="sq" cmpd="thickThin">
            <a:solidFill>
              <a:srgbClr val="000000"/>
            </a:solidFill>
            <a:prstDash val="solid"/>
            <a:miter lim="800000"/>
          </a:ln>
          <a:effectLst>
            <a:innerShdw blurRad="76200">
              <a:srgbClr val="000000"/>
            </a:innerShdw>
          </a:effectLst>
        </p:spPr>
      </p:pic>
      <p:pic>
        <p:nvPicPr>
          <p:cNvPr id="7" name="Picture 6" descr="A group of people standing around a table&#10;&#10;Description automatically generated">
            <a:extLst>
              <a:ext uri="{FF2B5EF4-FFF2-40B4-BE49-F238E27FC236}">
                <a16:creationId xmlns:a16="http://schemas.microsoft.com/office/drawing/2014/main" id="{0C423C43-3530-7ADB-7912-A69BEA61CE0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05795" y="1362699"/>
            <a:ext cx="1600200" cy="2845143"/>
          </a:xfrm>
          <a:prstGeom prst="rect">
            <a:avLst/>
          </a:prstGeom>
          <a:ln w="88900" cap="sq" cmpd="thickThin">
            <a:solidFill>
              <a:srgbClr val="000000"/>
            </a:solidFill>
            <a:prstDash val="solid"/>
            <a:miter lim="800000"/>
          </a:ln>
          <a:effectLst>
            <a:innerShdw blurRad="76200">
              <a:srgbClr val="000000"/>
            </a:innerShdw>
          </a:effectLst>
        </p:spPr>
      </p:pic>
      <p:pic>
        <p:nvPicPr>
          <p:cNvPr id="10" name="Picture 9" descr="People in a room with computers&#10;&#10;Description automatically generated">
            <a:extLst>
              <a:ext uri="{FF2B5EF4-FFF2-40B4-BE49-F238E27FC236}">
                <a16:creationId xmlns:a16="http://schemas.microsoft.com/office/drawing/2014/main" id="{7114DD69-F680-2E72-E286-F18A560D02F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98320" y="4357126"/>
            <a:ext cx="4311175" cy="242559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4" name="TextBox 13">
            <a:extLst>
              <a:ext uri="{FF2B5EF4-FFF2-40B4-BE49-F238E27FC236}">
                <a16:creationId xmlns:a16="http://schemas.microsoft.com/office/drawing/2014/main" id="{348D4A59-20A4-95F0-2A03-B1EE87853F11}"/>
              </a:ext>
            </a:extLst>
          </p:cNvPr>
          <p:cNvSpPr txBox="1"/>
          <p:nvPr/>
        </p:nvSpPr>
        <p:spPr>
          <a:xfrm>
            <a:off x="3159218" y="2133600"/>
            <a:ext cx="4191000" cy="2308324"/>
          </a:xfrm>
          <a:prstGeom prst="rect">
            <a:avLst/>
          </a:prstGeom>
          <a:noFill/>
        </p:spPr>
        <p:txBody>
          <a:bodyPr wrap="square" rtlCol="0">
            <a:spAutoFit/>
          </a:bodyPr>
          <a:lstStyle/>
          <a:p>
            <a:r>
              <a:rPr lang="en-US" sz="1600" dirty="0"/>
              <a:t>The Lewis Center welcomed eleven students and two teachers, along with two guests from Chile as part of an exchange program with our San Bernardino school NSLA.  The GAVRT students stayed with host families and visited many sights in Southern California, including the NASA Goldstone Visitor Center, JPL, and Garner</a:t>
            </a:r>
          </a:p>
          <a:p>
            <a:r>
              <a:rPr lang="en-US" sz="1600" dirty="0"/>
              <a:t>Holt Productions. Their busy schedule even included a visit to GAVRT Mission Control where</a:t>
            </a:r>
          </a:p>
        </p:txBody>
      </p:sp>
      <p:sp>
        <p:nvSpPr>
          <p:cNvPr id="15" name="TextBox 14">
            <a:extLst>
              <a:ext uri="{FF2B5EF4-FFF2-40B4-BE49-F238E27FC236}">
                <a16:creationId xmlns:a16="http://schemas.microsoft.com/office/drawing/2014/main" id="{B8FAA0A4-B4FD-2687-2FD5-7A30D30B45EA}"/>
              </a:ext>
            </a:extLst>
          </p:cNvPr>
          <p:cNvSpPr txBox="1"/>
          <p:nvPr/>
        </p:nvSpPr>
        <p:spPr>
          <a:xfrm>
            <a:off x="3200400" y="1323111"/>
            <a:ext cx="3886200" cy="830997"/>
          </a:xfrm>
          <a:prstGeom prst="rect">
            <a:avLst/>
          </a:prstGeom>
          <a:noFill/>
        </p:spPr>
        <p:txBody>
          <a:bodyPr wrap="square" rtlCol="0">
            <a:spAutoFit/>
          </a:bodyPr>
          <a:lstStyle/>
          <a:p>
            <a:pPr algn="ctr"/>
            <a:r>
              <a:rPr lang="en-US" sz="2400" b="1" dirty="0">
                <a:solidFill>
                  <a:srgbClr val="7030A0"/>
                </a:solidFill>
              </a:rPr>
              <a:t>GAVRT Students from Chile visit California</a:t>
            </a:r>
          </a:p>
        </p:txBody>
      </p:sp>
      <p:sp>
        <p:nvSpPr>
          <p:cNvPr id="16" name="TextBox 15">
            <a:extLst>
              <a:ext uri="{FF2B5EF4-FFF2-40B4-BE49-F238E27FC236}">
                <a16:creationId xmlns:a16="http://schemas.microsoft.com/office/drawing/2014/main" id="{4CB9B6C5-9E1F-3F2D-6AD8-9D3059C765EB}"/>
              </a:ext>
            </a:extLst>
          </p:cNvPr>
          <p:cNvSpPr txBox="1"/>
          <p:nvPr/>
        </p:nvSpPr>
        <p:spPr>
          <a:xfrm>
            <a:off x="3155262" y="4351342"/>
            <a:ext cx="1540203" cy="1384995"/>
          </a:xfrm>
          <a:prstGeom prst="rect">
            <a:avLst/>
          </a:prstGeom>
          <a:noFill/>
        </p:spPr>
        <p:txBody>
          <a:bodyPr wrap="square" rtlCol="0">
            <a:spAutoFit/>
          </a:bodyPr>
          <a:lstStyle/>
          <a:p>
            <a:r>
              <a:rPr lang="en-US" sz="1600" dirty="0"/>
              <a:t>they ran a mini-Black Hole Patrol session.</a:t>
            </a:r>
          </a:p>
          <a:p>
            <a:endParaRPr lang="en-US" dirty="0"/>
          </a:p>
          <a:p>
            <a:r>
              <a:rPr lang="en-US" dirty="0"/>
              <a:t> </a:t>
            </a:r>
          </a:p>
        </p:txBody>
      </p:sp>
      <p:pic>
        <p:nvPicPr>
          <p:cNvPr id="18" name="Picture 17" descr="A group of people posing for a photo&#10;&#10;Description automatically generated">
            <a:extLst>
              <a:ext uri="{FF2B5EF4-FFF2-40B4-BE49-F238E27FC236}">
                <a16:creationId xmlns:a16="http://schemas.microsoft.com/office/drawing/2014/main" id="{CEC99835-59DE-FD7C-1D99-B4095B7556C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95009" y="3089018"/>
            <a:ext cx="2157397" cy="159869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9" name="Picture 18">
            <a:extLst>
              <a:ext uri="{FF2B5EF4-FFF2-40B4-BE49-F238E27FC236}">
                <a16:creationId xmlns:a16="http://schemas.microsoft.com/office/drawing/2014/main" id="{50849127-82F0-F528-0D5D-FF8AD88B06E0}"/>
              </a:ext>
            </a:extLst>
          </p:cNvPr>
          <p:cNvPicPr>
            <a:picLocks noChangeAspect="1"/>
          </p:cNvPicPr>
          <p:nvPr/>
        </p:nvPicPr>
        <p:blipFill>
          <a:blip r:embed="rId8"/>
          <a:stretch>
            <a:fillRect/>
          </a:stretch>
        </p:blipFill>
        <p:spPr>
          <a:xfrm>
            <a:off x="3052406" y="5212692"/>
            <a:ext cx="1371719" cy="144487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92</Words>
  <Application>Microsoft Office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Berlin Sans FB Demi</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kcole</dc:creator>
  <cp:lastModifiedBy>Erica Pagano</cp:lastModifiedBy>
  <cp:revision>20</cp:revision>
  <dcterms:created xsi:type="dcterms:W3CDTF">2014-05-19T19:12:25Z</dcterms:created>
  <dcterms:modified xsi:type="dcterms:W3CDTF">2023-08-31T19:57:35Z</dcterms:modified>
</cp:coreProperties>
</file>