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0033CC"/>
    <a:srgbClr val="9900FF"/>
    <a:srgbClr val="DDD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4" d="100"/>
          <a:sy n="114" d="100"/>
        </p:scale>
        <p:origin x="221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FB35F86-670B-4A75-BF39-4E3CCBF478B7}" type="datetimeFigureOut">
              <a:rPr lang="en-US" smtClean="0"/>
              <a:pPr/>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9E238-482F-47C9-A023-3A2156935E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B35F86-670B-4A75-BF39-4E3CCBF478B7}" type="datetimeFigureOut">
              <a:rPr lang="en-US" smtClean="0"/>
              <a:pPr/>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9E238-482F-47C9-A023-3A2156935E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B35F86-670B-4A75-BF39-4E3CCBF478B7}" type="datetimeFigureOut">
              <a:rPr lang="en-US" smtClean="0"/>
              <a:pPr/>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9E238-482F-47C9-A023-3A2156935E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B35F86-670B-4A75-BF39-4E3CCBF478B7}" type="datetimeFigureOut">
              <a:rPr lang="en-US" smtClean="0"/>
              <a:pPr/>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9E238-482F-47C9-A023-3A2156935E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B35F86-670B-4A75-BF39-4E3CCBF478B7}" type="datetimeFigureOut">
              <a:rPr lang="en-US" smtClean="0"/>
              <a:pPr/>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9E238-482F-47C9-A023-3A2156935E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B35F86-670B-4A75-BF39-4E3CCBF478B7}" type="datetimeFigureOut">
              <a:rPr lang="en-US" smtClean="0"/>
              <a:pPr/>
              <a:t>8/31/2023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9E238-482F-47C9-A023-3A2156935E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B35F86-670B-4A75-BF39-4E3CCBF478B7}" type="datetimeFigureOut">
              <a:rPr lang="en-US" smtClean="0"/>
              <a:pPr/>
              <a:t>8/31/2023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B9E238-482F-47C9-A023-3A2156935E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B35F86-670B-4A75-BF39-4E3CCBF478B7}" type="datetimeFigureOut">
              <a:rPr lang="en-US" smtClean="0"/>
              <a:pPr/>
              <a:t>8/31/2023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B9E238-482F-47C9-A023-3A2156935E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B35F86-670B-4A75-BF39-4E3CCBF478B7}" type="datetimeFigureOut">
              <a:rPr lang="en-US" smtClean="0"/>
              <a:pPr/>
              <a:t>8/31/2023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B9E238-482F-47C9-A023-3A2156935E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B35F86-670B-4A75-BF39-4E3CCBF478B7}" type="datetimeFigureOut">
              <a:rPr lang="en-US" smtClean="0"/>
              <a:pPr/>
              <a:t>8/31/2023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9E238-482F-47C9-A023-3A2156935E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B35F86-670B-4A75-BF39-4E3CCBF478B7}" type="datetimeFigureOut">
              <a:rPr lang="en-US" smtClean="0"/>
              <a:pPr/>
              <a:t>8/31/2023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9E238-482F-47C9-A023-3A2156935E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98000">
              <a:schemeClr val="bg1">
                <a:lumMod val="85000"/>
              </a:schemeClr>
            </a:gs>
            <a:gs pos="100000">
              <a:schemeClr val="bg1">
                <a:shade val="30000"/>
                <a:satMod val="20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35F86-670B-4A75-BF39-4E3CCBF478B7}" type="datetimeFigureOut">
              <a:rPr lang="en-US" smtClean="0"/>
              <a:pPr/>
              <a:t>8/31/2023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B9E238-482F-47C9-A023-3A2156935E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lifethroughamathematicianseyes.files.wordpress.com/2014/05/nebula_2.jpg"/>
          <p:cNvPicPr>
            <a:picLocks noChangeAspect="1" noChangeArrowheads="1"/>
          </p:cNvPicPr>
          <p:nvPr/>
        </p:nvPicPr>
        <p:blipFill>
          <a:blip r:embed="rId2" cstate="print"/>
          <a:srcRect/>
          <a:stretch>
            <a:fillRect/>
          </a:stretch>
        </p:blipFill>
        <p:spPr bwMode="auto">
          <a:xfrm>
            <a:off x="0" y="0"/>
            <a:ext cx="9144000" cy="1219200"/>
          </a:xfrm>
          <a:prstGeom prst="rect">
            <a:avLst/>
          </a:prstGeom>
          <a:noFill/>
        </p:spPr>
      </p:pic>
      <p:sp>
        <p:nvSpPr>
          <p:cNvPr id="11" name="TextBox 10"/>
          <p:cNvSpPr txBox="1"/>
          <p:nvPr/>
        </p:nvSpPr>
        <p:spPr>
          <a:xfrm>
            <a:off x="531966" y="1456"/>
            <a:ext cx="8153400" cy="923330"/>
          </a:xfrm>
          <a:prstGeom prst="rect">
            <a:avLst/>
          </a:prstGeom>
          <a:noFill/>
          <a:ln>
            <a:noFill/>
          </a:ln>
        </p:spPr>
        <p:txBody>
          <a:bodyPr wrap="square" rtlCol="0">
            <a:spAutoFit/>
          </a:bodyPr>
          <a:lstStyle/>
          <a:p>
            <a:pPr algn="ctr"/>
            <a:r>
              <a:rPr lang="en-US" sz="5400" dirty="0">
                <a:ln w="28575">
                  <a:solidFill>
                    <a:schemeClr val="accent4">
                      <a:lumMod val="75000"/>
                    </a:schemeClr>
                  </a:solidFill>
                </a:ln>
                <a:solidFill>
                  <a:srgbClr val="CCECFF"/>
                </a:solidFill>
                <a:latin typeface="Berlin Sans FB Demi" pitchFamily="34" charset="0"/>
              </a:rPr>
              <a:t>Across the Universe</a:t>
            </a:r>
          </a:p>
        </p:txBody>
      </p:sp>
      <p:sp>
        <p:nvSpPr>
          <p:cNvPr id="12" name="TextBox 11"/>
          <p:cNvSpPr txBox="1"/>
          <p:nvPr/>
        </p:nvSpPr>
        <p:spPr>
          <a:xfrm>
            <a:off x="40262" y="915834"/>
            <a:ext cx="1788538" cy="307777"/>
          </a:xfrm>
          <a:prstGeom prst="rect">
            <a:avLst/>
          </a:prstGeom>
          <a:noFill/>
          <a:ln>
            <a:noFill/>
          </a:ln>
        </p:spPr>
        <p:txBody>
          <a:bodyPr wrap="square" rtlCol="0">
            <a:spAutoFit/>
          </a:bodyPr>
          <a:lstStyle/>
          <a:p>
            <a:r>
              <a:rPr lang="en-US" sz="1400" dirty="0">
                <a:solidFill>
                  <a:srgbClr val="CCECFF"/>
                </a:solidFill>
                <a:latin typeface="Berlin Sans FB Demi" pitchFamily="34" charset="0"/>
              </a:rPr>
              <a:t>GAVRT Newsletter</a:t>
            </a:r>
          </a:p>
        </p:txBody>
      </p:sp>
      <p:sp>
        <p:nvSpPr>
          <p:cNvPr id="13" name="TextBox 12"/>
          <p:cNvSpPr txBox="1"/>
          <p:nvPr/>
        </p:nvSpPr>
        <p:spPr>
          <a:xfrm>
            <a:off x="7239000" y="912966"/>
            <a:ext cx="1870496" cy="307777"/>
          </a:xfrm>
          <a:prstGeom prst="rect">
            <a:avLst/>
          </a:prstGeom>
          <a:noFill/>
        </p:spPr>
        <p:txBody>
          <a:bodyPr wrap="square" rtlCol="0">
            <a:spAutoFit/>
          </a:bodyPr>
          <a:lstStyle/>
          <a:p>
            <a:pPr algn="r"/>
            <a:r>
              <a:rPr lang="en-US" sz="1400" dirty="0">
                <a:solidFill>
                  <a:srgbClr val="CCECFF"/>
                </a:solidFill>
                <a:latin typeface="Berlin Sans FB Demi" pitchFamily="34" charset="0"/>
              </a:rPr>
              <a:t>School Year 23-24</a:t>
            </a:r>
          </a:p>
        </p:txBody>
      </p:sp>
      <p:pic>
        <p:nvPicPr>
          <p:cNvPr id="5" name="Picture 4" descr="A group of people in a room with computers&#10;&#10;Description automatically generated">
            <a:extLst>
              <a:ext uri="{FF2B5EF4-FFF2-40B4-BE49-F238E27FC236}">
                <a16:creationId xmlns:a16="http://schemas.microsoft.com/office/drawing/2014/main" id="{443F9202-D837-10EF-BE6B-EEA89115C2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495" y="1295400"/>
            <a:ext cx="5029200" cy="320517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A group of people in an office&#10;&#10;Description automatically generated">
            <a:extLst>
              <a:ext uri="{FF2B5EF4-FFF2-40B4-BE49-F238E27FC236}">
                <a16:creationId xmlns:a16="http://schemas.microsoft.com/office/drawing/2014/main" id="{C57C7C1F-89C5-85C8-A670-3E9AA5B4AE6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69010" y="3810000"/>
            <a:ext cx="4723495" cy="290803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TextBox 7">
            <a:extLst>
              <a:ext uri="{FF2B5EF4-FFF2-40B4-BE49-F238E27FC236}">
                <a16:creationId xmlns:a16="http://schemas.microsoft.com/office/drawing/2014/main" id="{F0F34C98-DB1A-64BD-03C6-8475BB42F88E}"/>
              </a:ext>
            </a:extLst>
          </p:cNvPr>
          <p:cNvSpPr txBox="1"/>
          <p:nvPr/>
        </p:nvSpPr>
        <p:spPr>
          <a:xfrm>
            <a:off x="5486400" y="1290989"/>
            <a:ext cx="3348194" cy="461665"/>
          </a:xfrm>
          <a:prstGeom prst="rect">
            <a:avLst/>
          </a:prstGeom>
          <a:noFill/>
        </p:spPr>
        <p:txBody>
          <a:bodyPr wrap="square" rtlCol="0">
            <a:spAutoFit/>
          </a:bodyPr>
          <a:lstStyle/>
          <a:p>
            <a:pPr algn="ctr"/>
            <a:r>
              <a:rPr lang="en-US" sz="2400" b="1" dirty="0">
                <a:solidFill>
                  <a:srgbClr val="7030A0"/>
                </a:solidFill>
              </a:rPr>
              <a:t>GAVRT Black Hole Patrol</a:t>
            </a:r>
          </a:p>
        </p:txBody>
      </p:sp>
      <p:sp>
        <p:nvSpPr>
          <p:cNvPr id="10" name="TextBox 9">
            <a:extLst>
              <a:ext uri="{FF2B5EF4-FFF2-40B4-BE49-F238E27FC236}">
                <a16:creationId xmlns:a16="http://schemas.microsoft.com/office/drawing/2014/main" id="{2885C727-24B0-F57F-A8F5-8661DEEFAFE6}"/>
              </a:ext>
            </a:extLst>
          </p:cNvPr>
          <p:cNvSpPr txBox="1"/>
          <p:nvPr/>
        </p:nvSpPr>
        <p:spPr>
          <a:xfrm>
            <a:off x="5486400" y="1822900"/>
            <a:ext cx="3348194" cy="1815882"/>
          </a:xfrm>
          <a:prstGeom prst="rect">
            <a:avLst/>
          </a:prstGeom>
          <a:noFill/>
        </p:spPr>
        <p:txBody>
          <a:bodyPr wrap="square" rtlCol="0">
            <a:spAutoFit/>
          </a:bodyPr>
          <a:lstStyle/>
          <a:p>
            <a:r>
              <a:rPr lang="en-US" sz="1600" dirty="0"/>
              <a:t>The Lewis Center’s school, AAE, 8</a:t>
            </a:r>
            <a:r>
              <a:rPr lang="en-US" sz="1600" baseline="30000" dirty="0"/>
              <a:t>th</a:t>
            </a:r>
            <a:r>
              <a:rPr lang="en-US" sz="1600" dirty="0"/>
              <a:t> grade Space Science class made their first visit for the school year to GAVRT Mission Control.  Students were able to take control of, operate, and use the GAVRT antenna to scan radio galaxies and black holes. </a:t>
            </a:r>
          </a:p>
        </p:txBody>
      </p:sp>
      <p:sp>
        <p:nvSpPr>
          <p:cNvPr id="15" name="TextBox 14">
            <a:extLst>
              <a:ext uri="{FF2B5EF4-FFF2-40B4-BE49-F238E27FC236}">
                <a16:creationId xmlns:a16="http://schemas.microsoft.com/office/drawing/2014/main" id="{55313905-8E26-E326-B201-5FF47E5080B7}"/>
              </a:ext>
            </a:extLst>
          </p:cNvPr>
          <p:cNvSpPr txBox="1"/>
          <p:nvPr/>
        </p:nvSpPr>
        <p:spPr>
          <a:xfrm>
            <a:off x="381000" y="4724400"/>
            <a:ext cx="3657600" cy="1815882"/>
          </a:xfrm>
          <a:prstGeom prst="rect">
            <a:avLst/>
          </a:prstGeom>
          <a:noFill/>
        </p:spPr>
        <p:txBody>
          <a:bodyPr wrap="square" rtlCol="0">
            <a:spAutoFit/>
          </a:bodyPr>
          <a:lstStyle/>
          <a:p>
            <a:r>
              <a:rPr lang="en-US" sz="1600" dirty="0"/>
              <a:t>Instead of a year long class, Space Science is now a rotation.  There will be a new group of students each quarter.  This will give more AAE students the opportunity to experience GAVRT and participate in being part of the JPL science collaboration.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107</Words>
  <Application>Microsoft Office PowerPoint</Application>
  <PresentationFormat>On-screen Show (4:3)</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Berlin Sans FB Demi</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kcole</dc:creator>
  <cp:lastModifiedBy>Erica Pagano</cp:lastModifiedBy>
  <cp:revision>21</cp:revision>
  <dcterms:created xsi:type="dcterms:W3CDTF">2014-05-19T19:12:25Z</dcterms:created>
  <dcterms:modified xsi:type="dcterms:W3CDTF">2023-08-31T20:26:55Z</dcterms:modified>
</cp:coreProperties>
</file>